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  <p:sldMasterId id="2147483687" r:id="rId4"/>
  </p:sldMasterIdLst>
  <p:notesMasterIdLst>
    <p:notesMasterId r:id="rId27"/>
  </p:notesMasterIdLst>
  <p:sldIdLst>
    <p:sldId id="258" r:id="rId5"/>
    <p:sldId id="259" r:id="rId6"/>
    <p:sldId id="260" r:id="rId7"/>
    <p:sldId id="261" r:id="rId8"/>
    <p:sldId id="281" r:id="rId9"/>
    <p:sldId id="282" r:id="rId10"/>
    <p:sldId id="283" r:id="rId11"/>
    <p:sldId id="284" r:id="rId12"/>
    <p:sldId id="285" r:id="rId13"/>
    <p:sldId id="301" r:id="rId14"/>
    <p:sldId id="268" r:id="rId15"/>
    <p:sldId id="269" r:id="rId16"/>
    <p:sldId id="314" r:id="rId17"/>
    <p:sldId id="304" r:id="rId18"/>
    <p:sldId id="305" r:id="rId19"/>
    <p:sldId id="306" r:id="rId20"/>
    <p:sldId id="273" r:id="rId21"/>
    <p:sldId id="274" r:id="rId22"/>
    <p:sldId id="308" r:id="rId23"/>
    <p:sldId id="309" r:id="rId24"/>
    <p:sldId id="310" r:id="rId25"/>
    <p:sldId id="27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5.wdp"/><Relationship Id="rId1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0.png"/><Relationship Id="rId17" Type="http://schemas.microsoft.com/office/2007/relationships/hdphoto" Target="../media/hdphoto7.wdp"/><Relationship Id="rId2" Type="http://schemas.openxmlformats.org/officeDocument/2006/relationships/image" Target="../media/image4.jpeg"/><Relationship Id="rId16" Type="http://schemas.openxmlformats.org/officeDocument/2006/relationships/image" Target="../media/image12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9.png"/><Relationship Id="rId19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microsoft.com/office/2007/relationships/hdphoto" Target="../media/hdphoto3.wdp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4.png"/><Relationship Id="rId3" Type="http://schemas.microsoft.com/office/2007/relationships/hdphoto" Target="../media/hdphoto8.wdp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8.GIF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microsoft.com/office/2007/relationships/hdphoto" Target="../media/hdphoto9.wdp"/><Relationship Id="rId1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image" Target="../media/image17.png"/><Relationship Id="rId7" Type="http://schemas.microsoft.com/office/2007/relationships/hdphoto" Target="../media/hdphoto10.wdp"/><Relationship Id="rId12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5" Type="http://schemas.openxmlformats.org/officeDocument/2006/relationships/image" Target="../media/image27.png"/><Relationship Id="rId10" Type="http://schemas.openxmlformats.org/officeDocument/2006/relationships/image" Target="../media/image13.png"/><Relationship Id="rId4" Type="http://schemas.openxmlformats.org/officeDocument/2006/relationships/image" Target="../media/image18.GIF"/><Relationship Id="rId9" Type="http://schemas.microsoft.com/office/2007/relationships/hdphoto" Target="../media/hdphoto9.wdp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image" Target="../media/image17.png"/><Relationship Id="rId7" Type="http://schemas.microsoft.com/office/2007/relationships/hdphoto" Target="../media/hdphoto11.wdp"/><Relationship Id="rId12" Type="http://schemas.openxmlformats.org/officeDocument/2006/relationships/image" Target="../media/image14.png"/><Relationship Id="rId2" Type="http://schemas.openxmlformats.org/officeDocument/2006/relationships/image" Target="../media/image28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5" Type="http://schemas.openxmlformats.org/officeDocument/2006/relationships/image" Target="../media/image30.png"/><Relationship Id="rId10" Type="http://schemas.openxmlformats.org/officeDocument/2006/relationships/image" Target="../media/image13.png"/><Relationship Id="rId4" Type="http://schemas.openxmlformats.org/officeDocument/2006/relationships/image" Target="../media/image18.GIF"/><Relationship Id="rId9" Type="http://schemas.microsoft.com/office/2007/relationships/hdphoto" Target="../media/hdphoto9.wdp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</a:p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386715" y="88265"/>
            <a:ext cx="11007725" cy="9779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2. Từ các số hạng và tổng, em hãy lập các phép cộng thích hợp.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1120" y="1417955"/>
            <a:ext cx="9098915" cy="2435860"/>
          </a:xfrm>
          <a:prstGeom prst="rect">
            <a:avLst/>
          </a:prstGeom>
        </p:spPr>
      </p:pic>
      <p:sp>
        <p:nvSpPr>
          <p:cNvPr id="7" name="Line Callout 1 6"/>
          <p:cNvSpPr/>
          <p:nvPr/>
        </p:nvSpPr>
        <p:spPr>
          <a:xfrm>
            <a:off x="3589655" y="4189095"/>
            <a:ext cx="4209415" cy="173545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32 + 4 = 36</a:t>
            </a:r>
          </a:p>
          <a:p>
            <a:pPr algn="ctr"/>
            <a:r>
              <a:rPr lang="en-US" sz="4400"/>
              <a:t>23 + 21 = 44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7" grpId="0" animBg="1"/>
      <p:bldP spid="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20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435" y="85090"/>
            <a:ext cx="2217420" cy="9829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9545" y="1306830"/>
            <a:ext cx="9090660" cy="27432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3290" y="4358640"/>
            <a:ext cx="7287895" cy="2208530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3820"/>
            <a:ext cx="2293620" cy="1066800"/>
          </a:xfrm>
          <a:prstGeom prst="rect">
            <a:avLst/>
          </a:prstGeom>
        </p:spPr>
      </p:pic>
      <p:graphicFrame>
        <p:nvGraphicFramePr>
          <p:cNvPr id="6" name="Table 5"/>
          <p:cNvGraphicFramePr/>
          <p:nvPr/>
        </p:nvGraphicFramePr>
        <p:xfrm>
          <a:off x="925830" y="2312035"/>
          <a:ext cx="4272280" cy="2632075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2886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5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1985"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/>
                        <a:t>86 - 32 = 54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4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Số bị trừ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6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Số trừ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9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Hiệu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s 9"/>
          <p:cNvSpPr/>
          <p:nvPr/>
        </p:nvSpPr>
        <p:spPr>
          <a:xfrm>
            <a:off x="3853815" y="3018790"/>
            <a:ext cx="1227455" cy="577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86</a:t>
            </a:r>
          </a:p>
        </p:txBody>
      </p:sp>
      <p:sp>
        <p:nvSpPr>
          <p:cNvPr id="7" name="Rectangles 6"/>
          <p:cNvSpPr/>
          <p:nvPr/>
        </p:nvSpPr>
        <p:spPr>
          <a:xfrm>
            <a:off x="3884295" y="3688715"/>
            <a:ext cx="1227455" cy="577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32</a:t>
            </a:r>
          </a:p>
        </p:txBody>
      </p:sp>
      <p:sp>
        <p:nvSpPr>
          <p:cNvPr id="8" name="Rectangles 7"/>
          <p:cNvSpPr/>
          <p:nvPr/>
        </p:nvSpPr>
        <p:spPr>
          <a:xfrm>
            <a:off x="3853815" y="4366260"/>
            <a:ext cx="1227455" cy="577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54</a:t>
            </a:r>
          </a:p>
        </p:txBody>
      </p:sp>
      <p:graphicFrame>
        <p:nvGraphicFramePr>
          <p:cNvPr id="9" name="Table 8"/>
          <p:cNvGraphicFramePr/>
          <p:nvPr/>
        </p:nvGraphicFramePr>
        <p:xfrm>
          <a:off x="6362700" y="2312035"/>
          <a:ext cx="4272280" cy="2632075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2886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5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1985"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/>
                        <a:t>47 - 20 = 27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4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Số bị trừ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6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Số trừ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9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Hiệu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ctangles 12"/>
          <p:cNvSpPr/>
          <p:nvPr/>
        </p:nvSpPr>
        <p:spPr>
          <a:xfrm>
            <a:off x="9290050" y="3018790"/>
            <a:ext cx="1176655" cy="577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47</a:t>
            </a:r>
          </a:p>
        </p:txBody>
      </p:sp>
      <p:sp>
        <p:nvSpPr>
          <p:cNvPr id="11" name="Rectangles 10"/>
          <p:cNvSpPr/>
          <p:nvPr/>
        </p:nvSpPr>
        <p:spPr>
          <a:xfrm>
            <a:off x="9340850" y="3688715"/>
            <a:ext cx="1176655" cy="577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20</a:t>
            </a:r>
          </a:p>
        </p:txBody>
      </p:sp>
      <p:sp>
        <p:nvSpPr>
          <p:cNvPr id="12" name="Rectangles 11"/>
          <p:cNvSpPr/>
          <p:nvPr/>
        </p:nvSpPr>
        <p:spPr>
          <a:xfrm>
            <a:off x="9351010" y="4366260"/>
            <a:ext cx="1176655" cy="577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27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  <p:bldP spid="7" grpId="0" bldLvl="0" animBg="1"/>
      <p:bldP spid="7" grpId="1" animBg="1"/>
      <p:bldP spid="8" grpId="0" bldLvl="0" animBg="1"/>
      <p:bldP spid="8" grpId="1" animBg="1"/>
      <p:bldP spid="13" grpId="0" bldLvl="0" animBg="1"/>
      <p:bldP spid="13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75" y="0"/>
            <a:ext cx="1432560" cy="69342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graphicFrame>
        <p:nvGraphicFramePr>
          <p:cNvPr id="3" name="Table 2"/>
          <p:cNvGraphicFramePr/>
          <p:nvPr/>
        </p:nvGraphicFramePr>
        <p:xfrm>
          <a:off x="1572260" y="1701165"/>
          <a:ext cx="9230995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6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6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6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6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62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Số bị trừ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Số trừ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Hiệu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00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Rectangles 10"/>
          <p:cNvSpPr/>
          <p:nvPr/>
        </p:nvSpPr>
        <p:spPr>
          <a:xfrm>
            <a:off x="5775960" y="3170555"/>
            <a:ext cx="1085215" cy="5168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23</a:t>
            </a:r>
          </a:p>
        </p:txBody>
      </p:sp>
      <p:sp>
        <p:nvSpPr>
          <p:cNvPr id="12" name="Rectangles 11"/>
          <p:cNvSpPr/>
          <p:nvPr/>
        </p:nvSpPr>
        <p:spPr>
          <a:xfrm>
            <a:off x="7523480" y="3170555"/>
            <a:ext cx="1076325" cy="5168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50</a:t>
            </a:r>
          </a:p>
        </p:txBody>
      </p:sp>
      <p:sp>
        <p:nvSpPr>
          <p:cNvPr id="13" name="Rectangles 12"/>
          <p:cNvSpPr/>
          <p:nvPr/>
        </p:nvSpPr>
        <p:spPr>
          <a:xfrm>
            <a:off x="9189085" y="3170555"/>
            <a:ext cx="1085215" cy="5168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450" y="274955"/>
            <a:ext cx="5151755" cy="27920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345" y="274955"/>
            <a:ext cx="5098415" cy="244602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1125220" y="3225800"/>
            <a:ext cx="227203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33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739775" y="4303395"/>
            <a:ext cx="2635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4888230" y="3287395"/>
            <a:ext cx="227203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33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4543425" y="4302760"/>
            <a:ext cx="2635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8164195" y="3286760"/>
            <a:ext cx="227203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42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7900670" y="4414520"/>
            <a:ext cx="2635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 descr="Captur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140" y="274955"/>
            <a:ext cx="10755630" cy="10661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685" y="2357755"/>
            <a:ext cx="5039995" cy="239585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553585" y="2566035"/>
            <a:ext cx="781050" cy="8318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66485" y="2566035"/>
            <a:ext cx="781050" cy="8318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48905" y="2566035"/>
            <a:ext cx="781050" cy="8318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59295" y="3722370"/>
            <a:ext cx="689610" cy="6680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12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215" y="154940"/>
            <a:ext cx="2324100" cy="10058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620" y="155575"/>
            <a:ext cx="7439025" cy="1743075"/>
          </a:xfrm>
          <a:prstGeom prst="rect">
            <a:avLst/>
          </a:prstGeom>
        </p:spPr>
      </p:pic>
      <p:sp>
        <p:nvSpPr>
          <p:cNvPr id="8" name="Line Callout 1 7"/>
          <p:cNvSpPr/>
          <p:nvPr/>
        </p:nvSpPr>
        <p:spPr>
          <a:xfrm>
            <a:off x="4674870" y="2697480"/>
            <a:ext cx="4351655" cy="233362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64 = 60 + 4</a:t>
            </a:r>
          </a:p>
          <a:p>
            <a:pPr algn="ctr"/>
            <a:r>
              <a:rPr lang="en-US" sz="4400"/>
              <a:t>87 = 80 + 7</a:t>
            </a:r>
          </a:p>
          <a:p>
            <a:pPr algn="ctr"/>
            <a:r>
              <a:rPr lang="en-US" sz="4400"/>
              <a:t>46 = 40 + 6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4295" y="76200"/>
            <a:ext cx="1828800" cy="6553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780" y="2061210"/>
            <a:ext cx="4671695" cy="32423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5745" y="358775"/>
            <a:ext cx="6513195" cy="17183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312660" y="1298575"/>
            <a:ext cx="993775" cy="5575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813800" y="1276350"/>
            <a:ext cx="993775" cy="5575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8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476865" y="1298575"/>
            <a:ext cx="993775" cy="55753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10</a:t>
            </a: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5842635" y="2295525"/>
            <a:ext cx="5881370" cy="1034415"/>
          </a:xfrm>
          <a:prstGeom prst="rect">
            <a:avLst/>
          </a:prstGeom>
        </p:spPr>
      </p:pic>
      <p:sp>
        <p:nvSpPr>
          <p:cNvPr id="15" name="Rectangles 14"/>
          <p:cNvSpPr/>
          <p:nvPr/>
        </p:nvSpPr>
        <p:spPr>
          <a:xfrm>
            <a:off x="6490970" y="3529965"/>
            <a:ext cx="4787265" cy="69977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11 + 8 = 19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6315" y="4519295"/>
            <a:ext cx="5394325" cy="784225"/>
          </a:xfrm>
          <a:prstGeom prst="rect">
            <a:avLst/>
          </a:prstGeom>
        </p:spPr>
      </p:pic>
      <p:sp>
        <p:nvSpPr>
          <p:cNvPr id="17" name="Rectangles 16"/>
          <p:cNvSpPr/>
          <p:nvPr/>
        </p:nvSpPr>
        <p:spPr>
          <a:xfrm>
            <a:off x="6551930" y="5548630"/>
            <a:ext cx="4787265" cy="69977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10 + 8 = 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5" grpId="0" animBg="1"/>
      <p:bldP spid="15" grpId="1" animBg="1"/>
      <p:bldP spid="17" grpId="0" bldLvl="0" animBg="1"/>
      <p:bldP spid="1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580" y="-53654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A.52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B.57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91755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C.54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D. 56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2861" y="482600"/>
            <a:ext cx="7413939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>
                <a:solidFill>
                  <a:prstClr val="white"/>
                </a:solidFill>
                <a:latin typeface="Calibri" panose="020F0502020204030204"/>
              </a:rPr>
              <a:t>Số liền sau của 55 là?</a:t>
            </a: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bldLvl="0" animBg="1"/>
      <p:bldP spid="25" grpId="0" bldLvl="0" animBg="1"/>
      <p:bldP spid="26" grpId="0" bldLvl="0" animBg="1"/>
      <p:bldP spid="27" grpId="0" bldLvl="0" animBg="1"/>
      <p:bldP spid="27" grpId="1" bldLvl="0" animBg="1"/>
      <p:bldP spid="5" grpId="0"/>
      <p:bldP spid="6" grpId="0" bldLvl="0" animBg="1"/>
      <p:bldP spid="6" grpId="1" bldLvl="0" animBg="1"/>
      <p:bldP spid="6" grpId="2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37160"/>
            <a:ext cx="4206240" cy="716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295" y="382905"/>
            <a:ext cx="6078855" cy="24104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55" y="1101090"/>
            <a:ext cx="4364355" cy="1421130"/>
          </a:xfrm>
          <a:prstGeom prst="rect">
            <a:avLst/>
          </a:prstGeom>
        </p:spPr>
      </p:pic>
      <p:pic>
        <p:nvPicPr>
          <p:cNvPr id="13" name="Content Placeholder 12" descr="Capture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29260" y="2793365"/>
            <a:ext cx="5517515" cy="14503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715" y="4409440"/>
            <a:ext cx="4165600" cy="1496695"/>
          </a:xfrm>
          <a:prstGeom prst="rect">
            <a:avLst/>
          </a:prstGeom>
        </p:spPr>
      </p:pic>
      <p:sp>
        <p:nvSpPr>
          <p:cNvPr id="16" name="Rectangular Callout 15"/>
          <p:cNvSpPr/>
          <p:nvPr/>
        </p:nvSpPr>
        <p:spPr>
          <a:xfrm>
            <a:off x="5947410" y="4483100"/>
            <a:ext cx="3778885" cy="1176655"/>
          </a:xfrm>
          <a:prstGeom prst="wedgeRect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41 - 30 = 11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26260" y="275590"/>
            <a:ext cx="8823325" cy="2936875"/>
          </a:xfrm>
          <a:prstGeom prst="rect">
            <a:avLst/>
          </a:prstGeom>
        </p:spPr>
      </p:pic>
      <p:sp>
        <p:nvSpPr>
          <p:cNvPr id="7" name="Line Callout 1 6"/>
          <p:cNvSpPr/>
          <p:nvPr/>
        </p:nvSpPr>
        <p:spPr>
          <a:xfrm>
            <a:off x="4269105" y="3956050"/>
            <a:ext cx="4209415" cy="173545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45 - 2 = 43</a:t>
            </a:r>
          </a:p>
          <a:p>
            <a:pPr algn="ctr"/>
            <a:r>
              <a:rPr lang="en-US" sz="4400"/>
              <a:t>54 - 32 = 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5702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474388" y="860862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Số liền trước của 70 là?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A.67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B.69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C.68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D.71</a:t>
            </a: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bldLvl="0" animBg="1"/>
      <p:bldP spid="48" grpId="1" bldLvl="0" animBg="1"/>
      <p:bldP spid="48" grpId="2" bldLvl="0" animBg="1"/>
      <p:bldP spid="49" grpId="0" bldLvl="0" animBg="1"/>
      <p:bldP spid="50" grpId="0" bldLvl="0" animBg="1"/>
      <p:bldP spid="51" grpId="0" bldLvl="0" animBg="1"/>
      <p:bldP spid="5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28476" y="3974979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75" y="-802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65702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45442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338264" y="1008179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66 - 6 =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828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 err="1">
                <a:solidFill>
                  <a:srgbClr val="0000FF"/>
                </a:solidFill>
                <a:latin typeface="Calibri" panose="020F0502020204030204"/>
              </a:rPr>
              <a:t>A.60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530875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B.61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668229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C.62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4236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D.63</a:t>
            </a:r>
          </a:p>
        </p:txBody>
      </p:sp>
      <p:pic>
        <p:nvPicPr>
          <p:cNvPr id="48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234" y="3031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773" y="3239816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  <p:bldP spid="33" grpId="0" bldLvl="0" animBg="1"/>
      <p:bldP spid="33" grpId="1" bldLvl="0" animBg="1"/>
      <p:bldP spid="33" grpId="2" bldLvl="0" animBg="1"/>
      <p:bldP spid="44" grpId="0" bldLvl="0" animBg="1"/>
      <p:bldP spid="44" grpId="1" bldLvl="0" animBg="1"/>
      <p:bldP spid="45" grpId="0" bldLvl="0" animBg="1"/>
      <p:bldP spid="46" grpId="0" bldLvl="0" animBg="1"/>
      <p:bldP spid="4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3138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3:</a:t>
            </a: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thành phần của phép cộng, phép trừ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7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77417"/>
            <a:ext cx="4693090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wedge/>
      </p:transition>
    </mc:Choice>
    <mc:Fallback xmlns="">
      <p:transition spd="slow" advClick="0" advTm="0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7655" y="853440"/>
            <a:ext cx="9317990" cy="505523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7000"/>
            <a:ext cx="2374900" cy="1000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790" y="1947545"/>
            <a:ext cx="9924415" cy="25781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139940" y="3783330"/>
            <a:ext cx="791210" cy="4972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489315" y="3763010"/>
            <a:ext cx="791210" cy="4972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930130" y="3783330"/>
            <a:ext cx="791210" cy="4972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99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295910" y="98425"/>
            <a:ext cx="8766175" cy="9779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1. Đặt tính rồi tính tổng, biết các số hạng là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3060" y="1304290"/>
            <a:ext cx="5055870" cy="118046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658495" y="283019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77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323850" y="3275965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2686685" y="2880360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77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2291715" y="3418205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4959985" y="2921000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97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4624070" y="3408045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790055" y="283019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76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6455410" y="3408045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</Words>
  <Application>Microsoft Office PowerPoint</Application>
  <PresentationFormat>Widescreen</PresentationFormat>
  <Paragraphs>135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等线</vt:lpstr>
      <vt:lpstr>Arial</vt:lpstr>
      <vt:lpstr>Calibri</vt:lpstr>
      <vt:lpstr>Calibri Light</vt:lpstr>
      <vt:lpstr>ITC Avant Garde Std Bk</vt:lpstr>
      <vt:lpstr>Times New Roman</vt:lpstr>
      <vt:lpstr>2_Office Theme</vt:lpstr>
      <vt:lpstr>3_Office Theme</vt:lpstr>
      <vt:lpstr>1_Office 主题​​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NHUNG ADMIN</dc:creator>
  <cp:lastModifiedBy>NHUNG ADMIN</cp:lastModifiedBy>
  <cp:revision>9</cp:revision>
  <dcterms:created xsi:type="dcterms:W3CDTF">2021-05-04T10:26:00Z</dcterms:created>
  <dcterms:modified xsi:type="dcterms:W3CDTF">2026-06-26T14:59:08Z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