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4" r:id="rId3"/>
    <p:sldMasterId id="2147483679" r:id="rId4"/>
    <p:sldMasterId id="2147483691" r:id="rId5"/>
    <p:sldMasterId id="2147483703" r:id="rId6"/>
  </p:sldMasterIdLst>
  <p:notesMasterIdLst>
    <p:notesMasterId r:id="rId33"/>
  </p:notesMasterIdLst>
  <p:sldIdLst>
    <p:sldId id="257" r:id="rId7"/>
    <p:sldId id="277" r:id="rId8"/>
    <p:sldId id="278" r:id="rId9"/>
    <p:sldId id="279" r:id="rId10"/>
    <p:sldId id="281" r:id="rId11"/>
    <p:sldId id="303" r:id="rId12"/>
    <p:sldId id="304" r:id="rId13"/>
    <p:sldId id="265" r:id="rId14"/>
    <p:sldId id="282" r:id="rId15"/>
    <p:sldId id="283" r:id="rId16"/>
    <p:sldId id="269" r:id="rId17"/>
    <p:sldId id="284" r:id="rId18"/>
    <p:sldId id="285" r:id="rId19"/>
    <p:sldId id="306" r:id="rId20"/>
    <p:sldId id="272" r:id="rId21"/>
    <p:sldId id="286" r:id="rId22"/>
    <p:sldId id="287" r:id="rId23"/>
    <p:sldId id="288" r:id="rId24"/>
    <p:sldId id="289" r:id="rId25"/>
    <p:sldId id="307" r:id="rId26"/>
    <p:sldId id="291" r:id="rId27"/>
    <p:sldId id="292" r:id="rId28"/>
    <p:sldId id="293" r:id="rId29"/>
    <p:sldId id="294" r:id="rId30"/>
    <p:sldId id="295" r:id="rId31"/>
    <p:sldId id="276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 varScale="1">
        <p:scale>
          <a:sx n="92" d="100"/>
          <a:sy n="92" d="100"/>
        </p:scale>
        <p:origin x="21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9.GIF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0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9.GIF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0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9.GIF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7.GIF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794385" y="930593"/>
            <a:ext cx="10602913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Chào mừng các em đến với tiết Toán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1445" y="143510"/>
            <a:ext cx="3712210" cy="831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2. Đặt tính rồi tính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851535" y="1795145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39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394970" y="2292350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5635" y="350520"/>
            <a:ext cx="7136765" cy="1194435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3458210" y="1795145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89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3052445" y="2292350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5679440" y="1795145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  6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62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5395595" y="2434590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8072755" y="1795145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7738110" y="2393950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5" grpId="0"/>
      <p:bldP spid="5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31445" y="143510"/>
            <a:ext cx="9088120" cy="831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3. Hai phép tính nào dưới đây có cùng kết quả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2845" y="1551305"/>
            <a:ext cx="9429115" cy="433895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001645" y="1764665"/>
            <a:ext cx="2129790" cy="1247775"/>
          </a:xfrm>
          <a:prstGeom prst="ellipse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880360" y="4642485"/>
            <a:ext cx="2129790" cy="1247775"/>
          </a:xfrm>
          <a:prstGeom prst="ellipse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247140" y="3134360"/>
            <a:ext cx="2078990" cy="12877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424420" y="1764665"/>
            <a:ext cx="2078990" cy="12877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078980" y="4533900"/>
            <a:ext cx="1967865" cy="14097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8488680" y="3073400"/>
            <a:ext cx="1967865" cy="14097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9" grpId="0" animBg="1"/>
      <p:bldP spid="9" grpId="1" animBg="1"/>
      <p:bldP spid="10" grpId="0" bldLvl="0" animBg="1"/>
      <p:bldP spid="10" grpId="1" animBg="1"/>
      <p:bldP spid="11" grpId="0" animBg="1"/>
      <p:bldP spid="11" grpId="1" animBg="1"/>
      <p:bldP spid="12" grpId="0" bldLvl="0" animBg="1"/>
      <p:bldP spid="12" grpId="1" animBg="1"/>
      <p:bldP spid="13" grpId="0" animBg="1"/>
      <p:bldP spid="13" grpId="1" animBg="1"/>
      <p:bldP spid="14" grpId="0" bldLvl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170" y="135890"/>
            <a:ext cx="1765300" cy="7791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190" y="1862455"/>
            <a:ext cx="7872730" cy="180467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655185" y="2059305"/>
            <a:ext cx="871855" cy="902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80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25615" y="2616835"/>
            <a:ext cx="871855" cy="90233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40</a:t>
            </a:r>
          </a:p>
        </p:txBody>
      </p:sp>
      <p:sp>
        <p:nvSpPr>
          <p:cNvPr id="10" name="Isosceles Triangle 9"/>
          <p:cNvSpPr/>
          <p:nvPr/>
        </p:nvSpPr>
        <p:spPr>
          <a:xfrm>
            <a:off x="8737600" y="2059305"/>
            <a:ext cx="1120140" cy="102362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55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970" y="184785"/>
            <a:ext cx="10791190" cy="43434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028190" y="4817745"/>
            <a:ext cx="8144510" cy="16027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Trên thuyền có tất cả số hành khách là:</a:t>
            </a:r>
          </a:p>
          <a:p>
            <a:pPr algn="ctr"/>
            <a:r>
              <a:rPr lang="en-US" sz="3200"/>
              <a:t>12 + 3 = 15 (hành khách)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2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-29845" y="488188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94615"/>
            <a:ext cx="2423160" cy="10439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15" y="1383030"/>
            <a:ext cx="1539240" cy="6019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750" y="2368550"/>
            <a:ext cx="9171305" cy="235458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356610" y="3935730"/>
            <a:ext cx="446405" cy="5880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724015" y="3925570"/>
            <a:ext cx="446405" cy="5880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Đ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153015" y="3935730"/>
            <a:ext cx="476250" cy="5880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Đ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bldLvl="0" animBg="1"/>
      <p:bldP spid="19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z="4800" smtClean="0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en-US" sz="48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212090" y="2454910"/>
            <a:ext cx="339852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20 + 6 = </a:t>
            </a:r>
            <a:r>
              <a:rPr lang="en-US" sz="4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43 + 20 =</a:t>
            </a:r>
            <a:r>
              <a:rPr lang="en-US" sz="4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63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950970" y="2495550"/>
            <a:ext cx="294132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57 - 7 = </a:t>
            </a:r>
            <a:r>
              <a:rPr lang="en-US" sz="4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75 - 70 = </a:t>
            </a:r>
            <a:r>
              <a:rPr lang="en-US" sz="4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8007350" y="2495550"/>
            <a:ext cx="332676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3 + 40 = </a:t>
            </a:r>
            <a:r>
              <a:rPr lang="en-US" sz="4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 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69 - 19 =  </a:t>
            </a:r>
            <a:r>
              <a:rPr lang="en-US" sz="4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64970" y="380365"/>
            <a:ext cx="8528685" cy="161544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10">
                <a:solidFill>
                  <a:schemeClr val="accent5"/>
                </a:solidFill>
              </a:rPr>
              <a:t>3.</a:t>
            </a:r>
            <a:r>
              <a:rPr lang="en-US" sz="3110"/>
              <a:t> Những phép tính nào dưới đây có kết quả bé hơn 50? </a:t>
            </a:r>
            <a:r>
              <a:rPr lang="en-US" sz="3110">
                <a:sym typeface="+mn-ea"/>
              </a:rPr>
              <a:t>Những phép tính nào dưới đây có kết quả lớn hơn 50?</a:t>
            </a:r>
            <a:endParaRPr lang="en-US" sz="311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00810" y="1696085"/>
            <a:ext cx="9918065" cy="4728210"/>
          </a:xfrm>
          <a:prstGeom prst="rect">
            <a:avLst/>
          </a:prstGeom>
        </p:spPr>
      </p:pic>
      <p:sp>
        <p:nvSpPr>
          <p:cNvPr id="8" name="Rectangles 7"/>
          <p:cNvSpPr/>
          <p:nvPr/>
        </p:nvSpPr>
        <p:spPr>
          <a:xfrm>
            <a:off x="2403475" y="2667635"/>
            <a:ext cx="892175" cy="52768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&lt; 50</a:t>
            </a:r>
          </a:p>
        </p:txBody>
      </p:sp>
      <p:sp>
        <p:nvSpPr>
          <p:cNvPr id="9" name="Rectangles 8"/>
          <p:cNvSpPr/>
          <p:nvPr/>
        </p:nvSpPr>
        <p:spPr>
          <a:xfrm>
            <a:off x="2921000" y="4391660"/>
            <a:ext cx="892175" cy="52768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&lt; 50</a:t>
            </a:r>
          </a:p>
        </p:txBody>
      </p:sp>
      <p:sp>
        <p:nvSpPr>
          <p:cNvPr id="10" name="Rectangles 9"/>
          <p:cNvSpPr/>
          <p:nvPr/>
        </p:nvSpPr>
        <p:spPr>
          <a:xfrm>
            <a:off x="4959985" y="2139950"/>
            <a:ext cx="892175" cy="52768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&gt; 50</a:t>
            </a:r>
          </a:p>
        </p:txBody>
      </p:sp>
      <p:sp>
        <p:nvSpPr>
          <p:cNvPr id="11" name="Rectangles 10"/>
          <p:cNvSpPr/>
          <p:nvPr/>
        </p:nvSpPr>
        <p:spPr>
          <a:xfrm>
            <a:off x="5649595" y="3985895"/>
            <a:ext cx="892175" cy="52768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&gt; 50</a:t>
            </a:r>
          </a:p>
        </p:txBody>
      </p:sp>
      <p:sp>
        <p:nvSpPr>
          <p:cNvPr id="16" name="Rectangles 15"/>
          <p:cNvSpPr/>
          <p:nvPr/>
        </p:nvSpPr>
        <p:spPr>
          <a:xfrm>
            <a:off x="7607300" y="2555875"/>
            <a:ext cx="892175" cy="52768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&lt; 50</a:t>
            </a:r>
          </a:p>
        </p:txBody>
      </p:sp>
      <p:sp>
        <p:nvSpPr>
          <p:cNvPr id="17" name="Rectangles 16"/>
          <p:cNvSpPr/>
          <p:nvPr/>
        </p:nvSpPr>
        <p:spPr>
          <a:xfrm>
            <a:off x="8651875" y="4320540"/>
            <a:ext cx="892175" cy="52768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&gt; 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6" grpId="0" bldLvl="0" animBg="1"/>
      <p:bldP spid="16" grpId="1" animBg="1"/>
      <p:bldP spid="17" grpId="0" bldLvl="0" animBg="1"/>
      <p:bldP spid="17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66470" y="1417955"/>
            <a:ext cx="10251440" cy="311848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849245" y="3763010"/>
            <a:ext cx="405765" cy="3956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8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514600" y="3022600"/>
            <a:ext cx="405765" cy="3956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93535" y="3823970"/>
            <a:ext cx="405765" cy="3956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8090" y="2464435"/>
            <a:ext cx="405765" cy="3956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9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17505" y="2444115"/>
            <a:ext cx="405765" cy="3956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5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132060" y="3154045"/>
            <a:ext cx="405765" cy="3956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5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111740" y="3143885"/>
            <a:ext cx="405765" cy="3956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3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132060" y="-118745"/>
            <a:ext cx="1929765" cy="19297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12165" y="111760"/>
            <a:ext cx="10643235" cy="458279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312035" y="5182870"/>
            <a:ext cx="8144510" cy="16027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Nhà bác Bình có số con bò là:</a:t>
            </a:r>
          </a:p>
          <a:p>
            <a:pPr algn="ctr"/>
            <a:r>
              <a:rPr lang="en-US" sz="3200"/>
              <a:t>28 - 12 = 16 (con bò)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6600"/>
          </a:p>
        </p:txBody>
      </p:sp>
      <p:sp>
        <p:nvSpPr>
          <p:cNvPr id="9" name="Hexagon 8"/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6600"/>
          </a:p>
        </p:txBody>
      </p:sp>
      <p:sp>
        <p:nvSpPr>
          <p:cNvPr id="10" name="Hexagon 9"/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</a:p>
        </p:txBody>
      </p:sp>
      <p:sp>
        <p:nvSpPr>
          <p:cNvPr id="13" name="Hexagon 12"/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66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753961" y="5417818"/>
            <a:ext cx="42838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/>
              <a:t>The little bee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3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-29845" y="488188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8590" y="128905"/>
            <a:ext cx="2308860" cy="103632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457450" y="1165225"/>
            <a:ext cx="9124315" cy="223774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7322820" y="1998345"/>
            <a:ext cx="1440180" cy="1297940"/>
          </a:xfrm>
          <a:prstGeom prst="ellipse">
            <a:avLst/>
          </a:prstGeom>
          <a:noFill/>
          <a:ln w="44450">
            <a:solidFill>
              <a:schemeClr val="accent4">
                <a:shade val="50000"/>
                <a:alpha val="94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9160" y="4193540"/>
            <a:ext cx="9049385" cy="2527935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6754495" y="5078730"/>
            <a:ext cx="1714500" cy="1642745"/>
          </a:xfrm>
          <a:prstGeom prst="ellipse">
            <a:avLst/>
          </a:prstGeom>
          <a:noFill/>
          <a:ln w="47625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8114030" y="4687570"/>
            <a:ext cx="1277620" cy="6083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=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" grpId="0" bldLvl="0" animBg="1"/>
      <p:bldP spid="11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580" y="1907540"/>
            <a:ext cx="10428605" cy="272351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239260" y="2840355"/>
            <a:ext cx="638810" cy="6083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39260" y="3682365"/>
            <a:ext cx="638810" cy="6083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391650" y="2840355"/>
            <a:ext cx="608330" cy="6083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10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391650" y="3682365"/>
            <a:ext cx="608330" cy="6083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40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940" y="1949450"/>
            <a:ext cx="11045825" cy="262953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6136005" y="3347085"/>
            <a:ext cx="10852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= 23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10822305" y="3347085"/>
            <a:ext cx="10852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= 47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2320" y="120015"/>
            <a:ext cx="10800080" cy="510286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949575" y="5528310"/>
            <a:ext cx="7202170" cy="105473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Trong rạp xiếc còn số ghế trống là:</a:t>
            </a:r>
          </a:p>
          <a:p>
            <a:pPr algn="ctr"/>
            <a:r>
              <a:rPr lang="en-US" sz="3200"/>
              <a:t>96 - 62 = 34 (ghế)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885" y="274955"/>
            <a:ext cx="10597515" cy="435864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9239885" y="2769235"/>
            <a:ext cx="973455" cy="9531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59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25 - 10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15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16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14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25 - 20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6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4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10 - 5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4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3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017" y="1459388"/>
            <a:ext cx="7205487" cy="1207011"/>
          </a:xfrm>
          <a:prstGeom prst="rect">
            <a:avLst/>
          </a:prstGeom>
        </p:spPr>
      </p:pic>
      <p:pic>
        <p:nvPicPr>
          <p:cNvPr id="52" name="Picture 5" descr="C:\Users\Administrator\Desktop\小鸟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181" y="2245820"/>
            <a:ext cx="1113169" cy="118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" y="3946147"/>
            <a:ext cx="3406545" cy="2713352"/>
          </a:xfrm>
          <a:prstGeom prst="rect">
            <a:avLst/>
          </a:prstGeom>
        </p:spPr>
      </p:pic>
      <p:pic>
        <p:nvPicPr>
          <p:cNvPr id="18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13"/>
          <p:cNvSpPr txBox="1"/>
          <p:nvPr/>
        </p:nvSpPr>
        <p:spPr>
          <a:xfrm>
            <a:off x="188534" y="2044840"/>
            <a:ext cx="11378129" cy="276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/>
              </a:rPr>
              <a:t>Bài 5:</a:t>
            </a:r>
            <a:r>
              <a:rPr kumimoji="0" lang="en-US" sz="58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 tập phép cộng, phép trừ (không nhớ) trong phạm vi 100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<p:cBhvr>
                                        <p:cTn id="14" dur="6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1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-29845" y="488188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030" y="118745"/>
            <a:ext cx="2247900" cy="97536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184525" y="274955"/>
            <a:ext cx="5010150" cy="831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1. Tính nhẩm (theo mẫu)</a:t>
            </a:r>
          </a:p>
        </p:txBody>
      </p:sp>
      <p:pic>
        <p:nvPicPr>
          <p:cNvPr id="8" name="Picture 7" descr="C:\Users\user\Desktop\Capture.PNGCapture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65760" y="1418590"/>
            <a:ext cx="5146675" cy="1824990"/>
          </a:xfrm>
          <a:prstGeom prst="rect">
            <a:avLst/>
          </a:prstGeom>
        </p:spPr>
      </p:pic>
      <p:sp>
        <p:nvSpPr>
          <p:cNvPr id="10" name="Line Callout 1 9"/>
          <p:cNvSpPr/>
          <p:nvPr/>
        </p:nvSpPr>
        <p:spPr>
          <a:xfrm>
            <a:off x="6358890" y="1518285"/>
            <a:ext cx="4838065" cy="4321175"/>
          </a:xfrm>
          <a:prstGeom prst="borderCallout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/>
              <a:t>50 + 50 = ?</a:t>
            </a:r>
          </a:p>
          <a:p>
            <a:pPr algn="just"/>
            <a:r>
              <a:rPr lang="en-US" sz="2800"/>
              <a:t>5 chục + 5 chục = 10 chục</a:t>
            </a:r>
          </a:p>
          <a:p>
            <a:pPr algn="just"/>
            <a:r>
              <a:rPr lang="en-US" sz="2800"/>
              <a:t>50 + 50 = 100</a:t>
            </a:r>
          </a:p>
          <a:p>
            <a:pPr algn="just"/>
            <a:r>
              <a:rPr lang="en-US" sz="2800"/>
              <a:t>70 + 30 = ?</a:t>
            </a:r>
          </a:p>
          <a:p>
            <a:pPr algn="just"/>
            <a:r>
              <a:rPr lang="en-US" sz="2800"/>
              <a:t>7 chục + 3 chục = 10 chục</a:t>
            </a:r>
          </a:p>
          <a:p>
            <a:pPr algn="just"/>
            <a:r>
              <a:rPr lang="en-US" sz="2800"/>
              <a:t>70 + 30 = 100</a:t>
            </a:r>
          </a:p>
          <a:p>
            <a:pPr algn="just"/>
            <a:r>
              <a:rPr lang="en-US" sz="2800"/>
              <a:t>20 + 80 = ?</a:t>
            </a:r>
          </a:p>
          <a:p>
            <a:pPr algn="just"/>
            <a:r>
              <a:rPr lang="en-US" sz="2800"/>
              <a:t>2 chục + 8 chục = 10 chục</a:t>
            </a:r>
          </a:p>
          <a:p>
            <a:pPr algn="just"/>
            <a:r>
              <a:rPr lang="en-US" sz="2800"/>
              <a:t>20 + 80 = 100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10" grpId="0" animBg="1"/>
      <p:bldP spid="1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545" y="1275080"/>
            <a:ext cx="6485255" cy="1858645"/>
          </a:xfrm>
          <a:prstGeom prst="rect">
            <a:avLst/>
          </a:prstGeom>
        </p:spPr>
      </p:pic>
      <p:sp>
        <p:nvSpPr>
          <p:cNvPr id="10" name="Line Callout 1 9"/>
          <p:cNvSpPr/>
          <p:nvPr/>
        </p:nvSpPr>
        <p:spPr>
          <a:xfrm>
            <a:off x="7433945" y="1417955"/>
            <a:ext cx="4301490" cy="4321175"/>
          </a:xfrm>
          <a:prstGeom prst="borderCallout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/>
              <a:t>100 - 20 = ?</a:t>
            </a:r>
          </a:p>
          <a:p>
            <a:pPr algn="just"/>
            <a:r>
              <a:rPr lang="en-US" sz="2800"/>
              <a:t>10 chục - 2 chục = 8 chục</a:t>
            </a:r>
          </a:p>
          <a:p>
            <a:pPr algn="just"/>
            <a:r>
              <a:rPr lang="en-US" sz="2800"/>
              <a:t>100 - 20 = 80</a:t>
            </a:r>
          </a:p>
          <a:p>
            <a:pPr algn="just"/>
            <a:r>
              <a:rPr lang="en-US" sz="2800"/>
              <a:t>100 - 50 = ?</a:t>
            </a:r>
          </a:p>
          <a:p>
            <a:pPr algn="just"/>
            <a:r>
              <a:rPr lang="en-US" sz="2800">
                <a:sym typeface="+mn-ea"/>
              </a:rPr>
              <a:t>10 chục - 5 chục = 5 chục</a:t>
            </a:r>
            <a:endParaRPr lang="en-US" sz="2800"/>
          </a:p>
          <a:p>
            <a:pPr algn="just"/>
            <a:r>
              <a:rPr lang="en-US" sz="2800">
                <a:sym typeface="+mn-ea"/>
              </a:rPr>
              <a:t>100 - 50 = 50</a:t>
            </a:r>
            <a:endParaRPr lang="en-US" sz="2800"/>
          </a:p>
          <a:p>
            <a:pPr algn="just"/>
            <a:r>
              <a:rPr lang="en-US" sz="2800">
                <a:sym typeface="+mn-ea"/>
              </a:rPr>
              <a:t>100 - 90 = ?</a:t>
            </a:r>
            <a:endParaRPr lang="en-US" sz="2800"/>
          </a:p>
          <a:p>
            <a:pPr algn="just"/>
            <a:r>
              <a:rPr lang="en-US" sz="2800">
                <a:sym typeface="+mn-ea"/>
              </a:rPr>
              <a:t>10 chục - 9 chục = 1 chục</a:t>
            </a:r>
            <a:endParaRPr lang="en-US" sz="2800"/>
          </a:p>
          <a:p>
            <a:pPr algn="just"/>
            <a:r>
              <a:rPr lang="en-US" sz="2800">
                <a:sym typeface="+mn-ea"/>
              </a:rPr>
              <a:t>100 - 90 = 10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439</Words>
  <Application>Microsoft Office PowerPoint</Application>
  <PresentationFormat>Widescreen</PresentationFormat>
  <Paragraphs>126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Arial</vt:lpstr>
      <vt:lpstr>Calibri</vt:lpstr>
      <vt:lpstr>Calibri Light</vt:lpstr>
      <vt:lpstr>ITC Avant Garde Std Bk</vt:lpstr>
      <vt:lpstr>Times New Roman</vt:lpstr>
      <vt:lpstr>方正卡通简体</vt:lpstr>
      <vt:lpstr>2_Office Theme</vt:lpstr>
      <vt:lpstr>1_Office Theme</vt:lpstr>
      <vt:lpstr>4_Office 主题</vt:lpstr>
      <vt:lpstr>3_Office Theme</vt:lpstr>
      <vt:lpstr>2_Office 主题​​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Những phép tính nào dưới đây có kết quả bé hơn 50? Những phép tính nào dưới đây có kết quả lớn hơn 50?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NHUNG ADMIN</dc:creator>
  <cp:lastModifiedBy>NHUNG ADMIN</cp:lastModifiedBy>
  <cp:revision>9</cp:revision>
  <dcterms:created xsi:type="dcterms:W3CDTF">2021-05-07T04:29:00Z</dcterms:created>
  <dcterms:modified xsi:type="dcterms:W3CDTF">2026-06-26T15:06:16Z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