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72" r:id="rId13"/>
    <p:sldId id="275" r:id="rId14"/>
    <p:sldId id="267" r:id="rId15"/>
    <p:sldId id="270" r:id="rId16"/>
    <p:sldId id="269" r:id="rId17"/>
  </p:sldIdLst>
  <p:sldSz cx="17475200" cy="9753600"/>
  <p:notesSz cx="174752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403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9898063" y="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F3182-1249-42A7-B64C-5539A5798859}" type="datetimeFigureOut">
              <a:rPr lang="vi-VN" smtClean="0"/>
              <a:t>T5 - 11/12/2025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88025" y="1219200"/>
            <a:ext cx="589915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747838" y="4694238"/>
            <a:ext cx="1397952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9898063" y="926465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E1416-2A64-4477-9D7A-9F8AE3A9098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276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E1416-2A64-4477-9D7A-9F8AE3A9098B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5729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E1416-2A64-4477-9D7A-9F8AE3A9098B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278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0640" y="3023616"/>
            <a:ext cx="1485392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21280" y="5462016"/>
            <a:ext cx="122326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73760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99728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3760" y="390144"/>
            <a:ext cx="15727680" cy="15605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3760" y="2243328"/>
            <a:ext cx="1572768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41568" y="9070848"/>
            <a:ext cx="559206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73760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582144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2C9582-BFC1-4501-0E1F-605315F02E02}"/>
              </a:ext>
            </a:extLst>
          </p:cNvPr>
          <p:cNvSpPr txBox="1"/>
          <p:nvPr/>
        </p:nvSpPr>
        <p:spPr>
          <a:xfrm>
            <a:off x="127000" y="152400"/>
            <a:ext cx="17145000" cy="132343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THỬ THÁCH #7: Khi tham gia giao thồng đường bộ, theo em ai là người phải chấp hành đúng quy định của pháp luật về trật tự an toàn giao thông?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2CB75F-6BC3-34E4-77E5-C4AA0B1DFB2E}"/>
              </a:ext>
            </a:extLst>
          </p:cNvPr>
          <p:cNvSpPr txBox="1"/>
          <p:nvPr/>
        </p:nvSpPr>
        <p:spPr>
          <a:xfrm>
            <a:off x="279400" y="1981200"/>
            <a:ext cx="16459200" cy="25545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/>
              <a:t>Người điều khiển xe ô tô</a:t>
            </a:r>
          </a:p>
          <a:p>
            <a:pPr marL="342900" indent="-342900">
              <a:buAutoNum type="alphaUcPeriod"/>
            </a:pPr>
            <a:r>
              <a:rPr lang="en-US" sz="4000"/>
              <a:t>Người điều khiển xe máy;</a:t>
            </a:r>
          </a:p>
          <a:p>
            <a:pPr marL="342900" indent="-342900">
              <a:buAutoNum type="alphaUcPeriod"/>
            </a:pPr>
            <a:r>
              <a:rPr lang="en-US" sz="4000"/>
              <a:t>Tất cả người tham gia giao thông;</a:t>
            </a:r>
          </a:p>
          <a:p>
            <a:pPr marL="342900" indent="-342900">
              <a:buAutoNum type="alphaUcPeriod"/>
            </a:pPr>
            <a:r>
              <a:rPr lang="en-US" sz="4000"/>
              <a:t>Người điều khiển xe cơ giới;</a:t>
            </a:r>
          </a:p>
        </p:txBody>
      </p:sp>
      <p:pic>
        <p:nvPicPr>
          <p:cNvPr id="5" name="Picture 4" descr="A person on a scooter and a person on a motorcycle&#10;&#10;AI-generated content may be incorrect.">
            <a:extLst>
              <a:ext uri="{FF2B5EF4-FFF2-40B4-BE49-F238E27FC236}">
                <a16:creationId xmlns:a16="http://schemas.microsoft.com/office/drawing/2014/main" id="{883B0E31-1694-6238-E12D-6CFDEC611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4648199"/>
            <a:ext cx="16230600" cy="513775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5C10109-AE84-93F7-D4DD-7FD230E51E81}"/>
              </a:ext>
            </a:extLst>
          </p:cNvPr>
          <p:cNvSpPr/>
          <p:nvPr/>
        </p:nvSpPr>
        <p:spPr>
          <a:xfrm>
            <a:off x="279400" y="3265398"/>
            <a:ext cx="609600" cy="6096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8B04073-2F99-E196-28F8-CA30F5D28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E0EB2C-813D-9F0E-3072-154FD5AEDE56}"/>
              </a:ext>
            </a:extLst>
          </p:cNvPr>
          <p:cNvSpPr txBox="1"/>
          <p:nvPr/>
        </p:nvSpPr>
        <p:spPr>
          <a:xfrm>
            <a:off x="127000" y="152400"/>
            <a:ext cx="17145000" cy="240065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THỬ THÁCH #8: </a:t>
            </a:r>
            <a:r>
              <a:rPr lang="vi-VN" sz="4000" b="1"/>
              <a:t>Tại nơi đường sắt giao cắt với đường bộ không có rào chắn hoặc nơi có tuyến đường sắt chạy qua, em không nên thực hiện những hành vi nào?</a:t>
            </a:r>
            <a:endParaRPr lang="vi-VN" sz="4000"/>
          </a:p>
          <a:p>
            <a:endParaRPr lang="en-US" sz="30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697EF0-A591-6F67-E0A1-C7E4CBDAF9B3}"/>
              </a:ext>
            </a:extLst>
          </p:cNvPr>
          <p:cNvSpPr txBox="1"/>
          <p:nvPr/>
        </p:nvSpPr>
        <p:spPr>
          <a:xfrm>
            <a:off x="153792" y="2660737"/>
            <a:ext cx="9041008" cy="68634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4000"/>
              <a:t>A. Quan sát kỹ hai bên đường sắt và lắng nghe tín hiệu tàu hỏa, khi chắc chắn không có tàu chạy tới mới được đi qua;</a:t>
            </a:r>
          </a:p>
          <a:p>
            <a:r>
              <a:rPr lang="vi-VN" sz="4000"/>
              <a:t>B. Khi không có tàu hỏa chạy qua, em rủ các bạn vui chơi và thả diều quanh khu vực đường sắt;</a:t>
            </a:r>
          </a:p>
          <a:p>
            <a:r>
              <a:rPr lang="vi-VN" sz="4000"/>
              <a:t>C. Khi có tàu hỏa chạy qua, phải dừng cách đường ray tàu tối thiểu là 5m;</a:t>
            </a:r>
          </a:p>
          <a:p>
            <a:r>
              <a:rPr lang="vi-VN" sz="4000"/>
              <a:t>D. Đi cùng người lớn và tuân thủ theo biển báo hướng dẫn.</a:t>
            </a:r>
          </a:p>
        </p:txBody>
      </p:sp>
      <p:pic>
        <p:nvPicPr>
          <p:cNvPr id="5" name="Picture 4" descr="A cartoon of a child riding a bicycle next to a train&#10;&#10;AI-generated content may be incorrect.">
            <a:extLst>
              <a:ext uri="{FF2B5EF4-FFF2-40B4-BE49-F238E27FC236}">
                <a16:creationId xmlns:a16="http://schemas.microsoft.com/office/drawing/2014/main" id="{E43D89DA-D6C8-B02A-EC8A-89EB9F747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496" y="2667000"/>
            <a:ext cx="7940504" cy="70866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05C5213-DD37-25C4-B38E-5F06DEFCA8E8}"/>
              </a:ext>
            </a:extLst>
          </p:cNvPr>
          <p:cNvSpPr/>
          <p:nvPr/>
        </p:nvSpPr>
        <p:spPr>
          <a:xfrm>
            <a:off x="153792" y="5181600"/>
            <a:ext cx="609600" cy="6096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6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CB1F439-E602-37D6-DD53-1A29FD2CE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6EBE22-C40F-097B-5ABC-8A7962F264C2}"/>
              </a:ext>
            </a:extLst>
          </p:cNvPr>
          <p:cNvSpPr txBox="1"/>
          <p:nvPr/>
        </p:nvSpPr>
        <p:spPr>
          <a:xfrm>
            <a:off x="127000" y="152400"/>
            <a:ext cx="17145000" cy="1785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tx1"/>
                </a:solidFill>
              </a:rPr>
              <a:t>THỬ THÁCH #9</a:t>
            </a:r>
            <a:r>
              <a:rPr lang="en-US" sz="4000">
                <a:solidFill>
                  <a:schemeClr val="tx1"/>
                </a:solidFill>
              </a:rPr>
              <a:t>: </a:t>
            </a:r>
            <a:r>
              <a:rPr lang="vi-VN" sz="4000" b="1"/>
              <a:t>Hành vi nào dưới đây bị nghiêm cấm khi tham gia giao thông?</a:t>
            </a:r>
            <a:endParaRPr lang="vi-VN" sz="4000"/>
          </a:p>
          <a:p>
            <a:endParaRPr lang="en-US" sz="30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1DE85F-2557-50F1-2925-1A1DFBF6B7E8}"/>
              </a:ext>
            </a:extLst>
          </p:cNvPr>
          <p:cNvSpPr txBox="1"/>
          <p:nvPr/>
        </p:nvSpPr>
        <p:spPr>
          <a:xfrm>
            <a:off x="-17049" y="2774799"/>
            <a:ext cx="10964449" cy="50167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lphaUcPeriod"/>
            </a:pPr>
            <a:r>
              <a:rPr lang="vi-VN" sz="4000"/>
              <a:t>Kiểm soát tốc độ, chú ý quan sát;</a:t>
            </a:r>
            <a:endParaRPr lang="en-US" sz="4000"/>
          </a:p>
          <a:p>
            <a:endParaRPr lang="vi-VN" sz="4000"/>
          </a:p>
          <a:p>
            <a:r>
              <a:rPr lang="vi-VN" sz="4000"/>
              <a:t>B. Sử dụng thiết bị trợ thính;</a:t>
            </a:r>
            <a:endParaRPr lang="en-US" sz="4000"/>
          </a:p>
          <a:p>
            <a:endParaRPr lang="vi-VN" sz="4000"/>
          </a:p>
          <a:p>
            <a:r>
              <a:rPr lang="vi-VN" sz="4000"/>
              <a:t>C. Đi sát mép đường bên phải;</a:t>
            </a:r>
            <a:endParaRPr lang="en-US" sz="4000"/>
          </a:p>
          <a:p>
            <a:endParaRPr lang="vi-VN" sz="4000"/>
          </a:p>
          <a:p>
            <a:r>
              <a:rPr lang="vi-VN" sz="4000"/>
              <a:t>D. Đi xe dàn hàng ngang, kéo đẩy các xe khác, vừa đi vừa đùa nghịch.</a:t>
            </a:r>
          </a:p>
        </p:txBody>
      </p:sp>
      <p:pic>
        <p:nvPicPr>
          <p:cNvPr id="5" name="Picture 4" descr="A group of people riding bicycles&#10;&#10;AI-generated content may be incorrect.">
            <a:extLst>
              <a:ext uri="{FF2B5EF4-FFF2-40B4-BE49-F238E27FC236}">
                <a16:creationId xmlns:a16="http://schemas.microsoft.com/office/drawing/2014/main" id="{B8B69BA8-A043-FDCC-D2AD-AD043F64B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3600" y="2751835"/>
            <a:ext cx="5943600" cy="50167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AD19C3-F48E-3064-F797-7D7ED01A5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049" y="6477000"/>
            <a:ext cx="627942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9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1B83F3A-46B1-4D2C-59AF-B179D4B11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8B8DD0-90AC-16DE-675F-FA07CB63377A}"/>
              </a:ext>
            </a:extLst>
          </p:cNvPr>
          <p:cNvSpPr txBox="1"/>
          <p:nvPr/>
        </p:nvSpPr>
        <p:spPr>
          <a:xfrm>
            <a:off x="127000" y="152400"/>
            <a:ext cx="17145000" cy="15388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>
                <a:solidFill>
                  <a:schemeClr val="bg1"/>
                </a:solidFill>
              </a:rPr>
              <a:t>THỬ THÁCH #10: </a:t>
            </a:r>
            <a:r>
              <a:rPr lang="vi-VN" sz="3200" b="1">
                <a:solidFill>
                  <a:schemeClr val="bg1"/>
                </a:solidFill>
              </a:rPr>
              <a:t>Biển nào dưới đây cấm người đi bộ?</a:t>
            </a:r>
            <a:endParaRPr lang="vi-VN" sz="3200">
              <a:solidFill>
                <a:schemeClr val="bg1"/>
              </a:solidFill>
            </a:endParaRPr>
          </a:p>
          <a:p>
            <a:br>
              <a:rPr lang="vi-VN" sz="3200">
                <a:solidFill>
                  <a:schemeClr val="bg1"/>
                </a:solidFill>
              </a:rPr>
            </a:br>
            <a:endParaRPr lang="en-US" sz="30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6250BC-2BAF-8E1F-AFF7-AB96961F60D7}"/>
              </a:ext>
            </a:extLst>
          </p:cNvPr>
          <p:cNvSpPr txBox="1"/>
          <p:nvPr/>
        </p:nvSpPr>
        <p:spPr>
          <a:xfrm>
            <a:off x="660400" y="6324600"/>
            <a:ext cx="8686800" cy="25545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4000"/>
              <a:t>A. Biển 1</a:t>
            </a:r>
          </a:p>
          <a:p>
            <a:r>
              <a:rPr lang="vi-VN" sz="4000"/>
              <a:t>B. Biển 2</a:t>
            </a:r>
          </a:p>
          <a:p>
            <a:r>
              <a:rPr lang="vi-VN" sz="4000"/>
              <a:t>C. Biển 3</a:t>
            </a:r>
          </a:p>
          <a:p>
            <a:r>
              <a:rPr lang="vi-VN" sz="4000"/>
              <a:t>D. Biển 2 và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740C6B-CFF1-2F62-E73C-9BEBBE83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0400" y="2343150"/>
            <a:ext cx="2171700" cy="2171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D51310-F682-212B-EA36-DC8DBEFF8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00" y="2379317"/>
            <a:ext cx="2137039" cy="2135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223573-127D-28A1-C1AC-E2C2D65D6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068" y="2557945"/>
            <a:ext cx="2137040" cy="2137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08ACBA-F03E-D83A-B1C4-8DCF6B50589D}"/>
              </a:ext>
            </a:extLst>
          </p:cNvPr>
          <p:cNvSpPr txBox="1"/>
          <p:nvPr/>
        </p:nvSpPr>
        <p:spPr>
          <a:xfrm>
            <a:off x="2150648" y="4920006"/>
            <a:ext cx="15577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/>
              <a:t>Biển 1</a:t>
            </a:r>
            <a:endParaRPr lang="vi-VN" sz="30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31DD19-48EA-7234-73D5-C6E7A1DF332B}"/>
              </a:ext>
            </a:extLst>
          </p:cNvPr>
          <p:cNvSpPr txBox="1"/>
          <p:nvPr/>
        </p:nvSpPr>
        <p:spPr>
          <a:xfrm>
            <a:off x="7003441" y="4876800"/>
            <a:ext cx="175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/>
              <a:t>Biển 2</a:t>
            </a:r>
            <a:endParaRPr lang="vi-VN" sz="30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71B12C-542A-B93B-0205-7FD54BB68810}"/>
              </a:ext>
            </a:extLst>
          </p:cNvPr>
          <p:cNvSpPr txBox="1"/>
          <p:nvPr/>
        </p:nvSpPr>
        <p:spPr>
          <a:xfrm>
            <a:off x="12471400" y="4811448"/>
            <a:ext cx="1557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/>
              <a:t>Biển 3</a:t>
            </a:r>
            <a:endParaRPr lang="vi-VN" sz="3000" b="1"/>
          </a:p>
        </p:txBody>
      </p:sp>
      <p:pic>
        <p:nvPicPr>
          <p:cNvPr id="13" name="Picture 12" descr="A red and white sign with a black figure and green check mark&#10;&#10;AI-generated content may be incorrect.">
            <a:extLst>
              <a:ext uri="{FF2B5EF4-FFF2-40B4-BE49-F238E27FC236}">
                <a16:creationId xmlns:a16="http://schemas.microsoft.com/office/drawing/2014/main" id="{36AFF5D2-B4A2-E6DB-544B-296615EE08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9734" y="2343150"/>
            <a:ext cx="2648021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A389B2-4BC0-8053-BC7E-DA030514FE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00" y="6363632"/>
            <a:ext cx="627942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2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C6AF1E-CD43-D62B-27F3-18C5AF1A1862}"/>
              </a:ext>
            </a:extLst>
          </p:cNvPr>
          <p:cNvSpPr txBox="1"/>
          <p:nvPr/>
        </p:nvSpPr>
        <p:spPr>
          <a:xfrm>
            <a:off x="50800" y="0"/>
            <a:ext cx="17424400" cy="714041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thách vô địch</a:t>
            </a:r>
          </a:p>
          <a:p>
            <a:pPr algn="ctr"/>
            <a:endParaRPr lang="en-US" sz="60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5000">
                <a:latin typeface="Times New Roman" panose="02020603050405020304" pitchFamily="18" charset="0"/>
                <a:cs typeface="Times New Roman" panose="02020603050405020304" pitchFamily="18" charset="0"/>
              </a:rPr>
              <a:t> Kể tên 1 số phương tiện giao thông công cộng mà em biết.</a:t>
            </a:r>
          </a:p>
          <a:p>
            <a:endParaRPr lang="en-US" sz="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5000">
                <a:latin typeface="Times New Roman" panose="02020603050405020304" pitchFamily="18" charset="0"/>
                <a:cs typeface="Times New Roman" panose="02020603050405020304" pitchFamily="18" charset="0"/>
              </a:rPr>
              <a:t> Lựa chọn 1 phương tiện và cho biết những việc nên làm khi tham gia giao thông bằng phương tiện đó.</a:t>
            </a:r>
          </a:p>
          <a:p>
            <a:endParaRPr lang="en-US" sz="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5000">
                <a:latin typeface="Times New Roman" panose="02020603050405020304" pitchFamily="18" charset="0"/>
                <a:cs typeface="Times New Roman" panose="02020603050405020304" pitchFamily="18" charset="0"/>
              </a:rPr>
              <a:t> Độ dài gợi ý: từ 30-35 dòng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7438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D232FC-19E4-73AB-A507-EA8887F12F49}"/>
              </a:ext>
            </a:extLst>
          </p:cNvPr>
          <p:cNvSpPr txBox="1"/>
          <p:nvPr/>
        </p:nvSpPr>
        <p:spPr>
          <a:xfrm>
            <a:off x="127000" y="1219200"/>
            <a:ext cx="17221200" cy="85561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pitchFamily="18" charset="0"/>
              </a:rPr>
              <a:t>Câu 1: Nhà em trong ngõ, muốn đến trường phải đạp xe qua mấy đoạn cua ngoặt, vậy em phải làm thế nào để đi ra khỏi ngô an toàn?</a:t>
            </a:r>
            <a:endParaRPr kumimoji="0" lang="vi-VN" sz="5000" b="0" i="0" u="none" strike="noStrike" kern="0" cap="none" spc="0" normalizeH="0" baseline="0" noProof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Times New Roman" panose="020206030504050203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0" i="0" u="none" strike="noStrike" kern="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pitchFamily="18" charset="0"/>
              </a:rPr>
              <a:t>A. Em đạp thật nhanh ra khỏi ngõ;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0" i="0" u="none" strike="noStrike" kern="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pitchFamily="18" charset="0"/>
              </a:rPr>
              <a:t>B. Em vừa đẹp vừa bấm chuông để mọi người nhận biết;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0" i="0" u="none" strike="noStrike" kern="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pitchFamily="18" charset="0"/>
              </a:rPr>
              <a:t>C. Con ngõ này em quen rồi nên em đạp xe với tốc độ như bình thường;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i="0" u="none" strike="noStrike" kern="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pitchFamily="18" charset="0"/>
              </a:rPr>
              <a:t>D. Em giảm tốc độ, vừa đi vừa chủ ý quan sát, để ý tiếng còi xe, động cơ. Trước khi đạp xe ra khỏi ng</a:t>
            </a:r>
            <a:r>
              <a:rPr lang="en-US" sz="5000">
                <a:solidFill>
                  <a:srgbClr val="212529"/>
                </a:solidFill>
                <a:latin typeface="Times New Roman" panose="02020603050405020304" pitchFamily="18" charset="0"/>
              </a:rPr>
              <a:t>õ</a:t>
            </a:r>
            <a:r>
              <a:rPr kumimoji="0" lang="vi-VN" sz="5000" i="0" u="none" strike="noStrike" kern="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pitchFamily="18" charset="0"/>
              </a:rPr>
              <a:t>, em bấm chuông để báo hiệu với các phương tiện gần đó, chỗ ngoặt gấp em dắt xe để bảo đảm an toàn.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838265-5C8E-C48C-50F6-2586000407D2}"/>
              </a:ext>
            </a:extLst>
          </p:cNvPr>
          <p:cNvSpPr txBox="1"/>
          <p:nvPr/>
        </p:nvSpPr>
        <p:spPr>
          <a:xfrm>
            <a:off x="431800" y="5791200"/>
            <a:ext cx="16840200" cy="40351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500">
                <a:latin typeface="+mj-lt"/>
              </a:rPr>
              <a:t>A. Em đồng ý với ý kiến của bạn;</a:t>
            </a:r>
          </a:p>
          <a:p>
            <a:pPr>
              <a:lnSpc>
                <a:spcPct val="150000"/>
              </a:lnSpc>
            </a:pPr>
            <a:r>
              <a:rPr lang="vi-VN" sz="3500">
                <a:latin typeface="+mj-lt"/>
              </a:rPr>
              <a:t>B. Em nghĩ rằng người lớn chỉ cần nhường khi em đi bộ;</a:t>
            </a:r>
          </a:p>
          <a:p>
            <a:pPr>
              <a:lnSpc>
                <a:spcPct val="150000"/>
              </a:lnSpc>
            </a:pPr>
            <a:r>
              <a:rPr lang="vi-VN" sz="3500">
                <a:latin typeface="+mj-lt"/>
              </a:rPr>
              <a:t>C. Không đúng vì chấp hành theo quy định của pháp luật để bảo đảm an toàn là trách nhiệm của tất cả mọi người;</a:t>
            </a:r>
          </a:p>
          <a:p>
            <a:pPr>
              <a:lnSpc>
                <a:spcPct val="150000"/>
              </a:lnSpc>
            </a:pPr>
            <a:r>
              <a:rPr lang="vi-VN" sz="3500">
                <a:latin typeface="+mj-lt"/>
              </a:rPr>
              <a:t>D. Em nghĩ ý kiến của bạn chỉ đúng trong từng trường hợp.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DC5EF8-A4FE-68BF-DD22-BCC72F31C47E}"/>
              </a:ext>
            </a:extLst>
          </p:cNvPr>
          <p:cNvSpPr txBox="1"/>
          <p:nvPr/>
        </p:nvSpPr>
        <p:spPr>
          <a:xfrm>
            <a:off x="584200" y="5715000"/>
            <a:ext cx="16306800" cy="38318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4500"/>
              <a:t>A. Em dừng xe lại theo đèn đỏ;</a:t>
            </a:r>
          </a:p>
          <a:p>
            <a:r>
              <a:rPr lang="vi-VN" sz="4500"/>
              <a:t>B. Em phân vân, lưỡng lự chưa biết phải đi như thế nào;</a:t>
            </a:r>
          </a:p>
          <a:p>
            <a:r>
              <a:rPr lang="vi-VN" sz="4500"/>
              <a:t>C. Em tiếp tục đi theo hiệu lệnh của cô chủ Cảnh sát giao thông;</a:t>
            </a:r>
          </a:p>
          <a:p>
            <a:r>
              <a:rPr lang="vi-VN" sz="4500"/>
              <a:t>D. Em xuống xe và dắt đi.</a:t>
            </a:r>
          </a:p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0BD16-A86E-3070-5EA7-8AC181987ADB}"/>
              </a:ext>
            </a:extLst>
          </p:cNvPr>
          <p:cNvSpPr txBox="1"/>
          <p:nvPr/>
        </p:nvSpPr>
        <p:spPr>
          <a:xfrm>
            <a:off x="127000" y="4876800"/>
            <a:ext cx="9448800" cy="44012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3500"/>
              <a:t>A. Ảnh hưởng đến bản thân người bị tai nạn giao thông, gia đình và xã hội;</a:t>
            </a:r>
          </a:p>
          <a:p>
            <a:r>
              <a:rPr lang="vi-VN" sz="3500"/>
              <a:t>B. Ảnh hưởng đến bản thân người bị tai nạn giao thông và gia đình;</a:t>
            </a:r>
          </a:p>
          <a:p>
            <a:r>
              <a:rPr lang="vi-VN" sz="3500"/>
              <a:t>C. Chỉ ảnh hưởng đến người bị tai nạn giao thông,</a:t>
            </a:r>
          </a:p>
          <a:p>
            <a:r>
              <a:rPr lang="vi-VN" sz="3500"/>
              <a:t>D. Ảnh hưởng đến bản thân người bị tai nạn giao thông, gia đình và trường học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22" y="-13570"/>
            <a:ext cx="17475200" cy="975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1E236E-304E-6088-536E-AE4DBC530E25}"/>
              </a:ext>
            </a:extLst>
          </p:cNvPr>
          <p:cNvSpPr txBox="1"/>
          <p:nvPr/>
        </p:nvSpPr>
        <p:spPr>
          <a:xfrm>
            <a:off x="13222" y="6629400"/>
            <a:ext cx="17348200" cy="28315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4000"/>
              <a:t>A. Trường em gần nên em chạy sang đường là đến;</a:t>
            </a:r>
          </a:p>
          <a:p>
            <a:r>
              <a:rPr lang="vi-VN" sz="4000"/>
              <a:t>B. Em đi đến cầu vượt dành cho người đi bộ rồi sang đường đúng quy định;</a:t>
            </a:r>
          </a:p>
          <a:p>
            <a:r>
              <a:rPr lang="vi-VN" sz="4000"/>
              <a:t>C. Khi đường vắng em có thể đi thoải mái vì không ảnh hưởng đến ai,</a:t>
            </a:r>
          </a:p>
          <a:p>
            <a:r>
              <a:rPr lang="vi-VN" sz="4000"/>
              <a:t>D. Em nhờ người lớn dắt sang đường.</a:t>
            </a:r>
          </a:p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CE47C7-7376-BDE4-0C79-BD7BAB0542A8}"/>
              </a:ext>
            </a:extLst>
          </p:cNvPr>
          <p:cNvSpPr txBox="1"/>
          <p:nvPr/>
        </p:nvSpPr>
        <p:spPr>
          <a:xfrm>
            <a:off x="279400" y="6096000"/>
            <a:ext cx="16764000" cy="3323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4200"/>
              <a:t>A. Đi xe bằng hai tay;</a:t>
            </a:r>
          </a:p>
          <a:p>
            <a:r>
              <a:rPr lang="vi-VN" sz="4200"/>
              <a:t>B. Đi đúng phần đường của mình;</a:t>
            </a:r>
          </a:p>
          <a:p>
            <a:r>
              <a:rPr lang="vi-VN" sz="4200"/>
              <a:t>C. Không đi hàng hai hàng ba;</a:t>
            </a:r>
          </a:p>
          <a:p>
            <a:r>
              <a:rPr lang="vi-VN" sz="4200"/>
              <a:t>D. Kiểm tra xe, mặc trang phục gọn gàng, điều khiển xe bằng hai tay, đi đúng phần đường, làn đường, chú ý quan sát, giữ tốc độ an toàn.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166</TotalTime>
  <Words>796</Words>
  <Application>Microsoft Office PowerPoint</Application>
  <PresentationFormat>Custom</PresentationFormat>
  <Paragraphs>61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NHUNG ADMIN</cp:lastModifiedBy>
  <cp:revision>31</cp:revision>
  <dcterms:created xsi:type="dcterms:W3CDTF">2025-12-10T14:05:04Z</dcterms:created>
  <dcterms:modified xsi:type="dcterms:W3CDTF">2025-12-11T16:08:10Z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2025-12-10T00:00:00Z</vt:filetime>
  </property>
  <property fmtid="{D5CDD505-2E9C-101B-9397-08002B2CF9AE}" pid="3" name="LastSaved">
    <vt:filetime>2025-12-10T00:00:00Z</vt:filetime>
  </property>
  <property fmtid="{D5CDD505-2E9C-101B-9397-08002B2CF9AE}" pid="4" name="Producer">
    <vt:lpwstr>3-Heights(TM) PDF Security Shell 4.8.25.2 (http://www.pdf-tools.com)</vt:lpwstr>
  </property>
</Properties>
</file>