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jrEVe4O559cS7/0wSSKugFsgzg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vi-V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空白">
  <p:cSld name="14_空白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空白">
  <p:cSld name="13_空白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空白">
  <p:cSld name="12_空白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空白">
  <p:cSld name="11_空白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空白">
  <p:cSld name="10_空白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空白">
  <p:cSld name="9_空白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空白">
  <p:cSld name="8_空白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空白">
  <p:cSld name="7_空白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空白">
  <p:cSld name="6_空白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空白">
  <p:cSld name="5_空白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空白">
  <p:cSld name="4_空白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空白">
  <p:cSld name="3_空白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空白">
  <p:cSld name="2_空白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空白">
  <p:cSld name="1_空白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>
  <p:cSld name="节标题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项内容">
  <p:cSld name="两项内容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空白">
  <p:cSld name="19_空白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空白">
  <p:cSld name="18_空白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空白">
  <p:cSld name="17_空白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空白">
  <p:cSld name="16_空白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空白">
  <p:cSld name="15_空白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29.png"/><Relationship Id="rId5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29.png"/><Relationship Id="rId5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9.png"/><Relationship Id="rId5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3.png"/><Relationship Id="rId5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35.png"/><Relationship Id="rId5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Relationship Id="rId4" Type="http://schemas.openxmlformats.org/officeDocument/2006/relationships/image" Target="../media/image3.png"/><Relationship Id="rId5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2.png"/><Relationship Id="rId6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9" Type="http://schemas.openxmlformats.org/officeDocument/2006/relationships/image" Target="../media/image14.png"/><Relationship Id="rId5" Type="http://schemas.openxmlformats.org/officeDocument/2006/relationships/image" Target="../media/image34.png"/><Relationship Id="rId6" Type="http://schemas.openxmlformats.org/officeDocument/2006/relationships/image" Target="../media/image11.png"/><Relationship Id="rId7" Type="http://schemas.openxmlformats.org/officeDocument/2006/relationships/image" Target="../media/image4.png"/><Relationship Id="rId8" Type="http://schemas.openxmlformats.org/officeDocument/2006/relationships/image" Target="../media/image9.png"/><Relationship Id="rId10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24.png"/><Relationship Id="rId5" Type="http://schemas.openxmlformats.org/officeDocument/2006/relationships/image" Target="../media/image32.jpg"/><Relationship Id="rId6" Type="http://schemas.openxmlformats.org/officeDocument/2006/relationships/image" Target="../media/image22.png"/><Relationship Id="rId7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23.png"/><Relationship Id="rId5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9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-33" id="38" name="Google Shape;38;p1"/>
          <p:cNvPicPr preferRelativeResize="0"/>
          <p:nvPr/>
        </p:nvPicPr>
        <p:blipFill rotWithShape="1">
          <a:blip r:embed="rId3">
            <a:alphaModFix/>
          </a:blip>
          <a:srcRect b="24778" l="0" r="0" t="0"/>
          <a:stretch/>
        </p:blipFill>
        <p:spPr>
          <a:xfrm flipH="1" rot="303119">
            <a:off x="9138863" y="-573630"/>
            <a:ext cx="2876691" cy="5289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" id="39" name="Google Shape;3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819150" y="138521"/>
            <a:ext cx="7922597" cy="501381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"/>
          <p:cNvSpPr txBox="1"/>
          <p:nvPr/>
        </p:nvSpPr>
        <p:spPr>
          <a:xfrm flipH="1">
            <a:off x="9943432" y="788129"/>
            <a:ext cx="24692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vi-VN" sz="5400" u="none" cap="none" strike="noStrike">
                <a:solidFill>
                  <a:srgbClr val="385623"/>
                </a:solidFill>
                <a:latin typeface="Arial"/>
                <a:ea typeface="Arial"/>
                <a:cs typeface="Arial"/>
                <a:sym typeface="Arial"/>
              </a:rPr>
              <a:t>Bài 2</a:t>
            </a:r>
            <a:endParaRPr/>
          </a:p>
        </p:txBody>
      </p:sp>
      <p:pic>
        <p:nvPicPr>
          <p:cNvPr id="41" name="Google Shape;4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2602" y="1735338"/>
            <a:ext cx="7260965" cy="335918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"/>
          <p:cNvSpPr txBox="1"/>
          <p:nvPr/>
        </p:nvSpPr>
        <p:spPr>
          <a:xfrm flipH="1">
            <a:off x="6936150" y="4690674"/>
            <a:ext cx="24692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5400">
                <a:solidFill>
                  <a:srgbClr val="385623"/>
                </a:solidFill>
                <a:latin typeface="Arial"/>
                <a:ea typeface="Arial"/>
                <a:cs typeface="Arial"/>
                <a:sym typeface="Arial"/>
              </a:rPr>
              <a:t>(Tiết 1)</a:t>
            </a:r>
            <a:endParaRPr b="1" sz="5400">
              <a:solidFill>
                <a:srgbClr val="3856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1337604" y="307202"/>
            <a:ext cx="75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8458"/>
              </a:buClr>
              <a:buSzPts val="3600"/>
              <a:buFont typeface="Arial"/>
              <a:buNone/>
            </a:pPr>
            <a:r>
              <a:t/>
            </a:r>
            <a:endParaRPr b="1" sz="3600" u="none">
              <a:solidFill>
                <a:srgbClr val="0C84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advClick="0" spd="slow" p14:dur="800">
    <p:circl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56584" y="2917371"/>
            <a:ext cx="4058394" cy="405839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0"/>
          <p:cNvSpPr/>
          <p:nvPr/>
        </p:nvSpPr>
        <p:spPr>
          <a:xfrm>
            <a:off x="2293322" y="5238955"/>
            <a:ext cx="93762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Thoát khỏi đám cháy ở nhà sàn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0"/>
          <p:cNvPicPr preferRelativeResize="0"/>
          <p:nvPr/>
        </p:nvPicPr>
        <p:blipFill rotWithShape="1">
          <a:blip r:embed="rId5">
            <a:alphaModFix/>
          </a:blip>
          <a:srcRect b="49327" l="48141" r="31905" t="19440"/>
          <a:stretch/>
        </p:blipFill>
        <p:spPr>
          <a:xfrm>
            <a:off x="4136637" y="231795"/>
            <a:ext cx="5689599" cy="5007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56584" y="2917371"/>
            <a:ext cx="4058394" cy="405839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1"/>
          <p:cNvSpPr/>
          <p:nvPr/>
        </p:nvSpPr>
        <p:spPr>
          <a:xfrm>
            <a:off x="2293322" y="5238955"/>
            <a:ext cx="93762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Kêu cứu khi nhà cao tầng cháy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11"/>
          <p:cNvPicPr preferRelativeResize="0"/>
          <p:nvPr/>
        </p:nvPicPr>
        <p:blipFill rotWithShape="1">
          <a:blip r:embed="rId5">
            <a:alphaModFix/>
          </a:blip>
          <a:srcRect b="17868" l="26666" r="51575" t="51512"/>
          <a:stretch/>
        </p:blipFill>
        <p:spPr>
          <a:xfrm>
            <a:off x="3601810" y="438498"/>
            <a:ext cx="5697797" cy="4508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56584" y="2917371"/>
            <a:ext cx="4058394" cy="405839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2"/>
          <p:cNvSpPr/>
          <p:nvPr/>
        </p:nvSpPr>
        <p:spPr>
          <a:xfrm>
            <a:off x="1901436" y="5238955"/>
            <a:ext cx="93762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Chạy xa khỏi đám cháy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2"/>
          <p:cNvPicPr preferRelativeResize="0"/>
          <p:nvPr/>
        </p:nvPicPr>
        <p:blipFill rotWithShape="1">
          <a:blip r:embed="rId5">
            <a:alphaModFix/>
          </a:blip>
          <a:srcRect b="17868" l="48236" r="31905" t="52519"/>
          <a:stretch/>
        </p:blipFill>
        <p:spPr>
          <a:xfrm>
            <a:off x="3785986" y="315771"/>
            <a:ext cx="5872353" cy="4923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106" y="-775594"/>
            <a:ext cx="9729787" cy="746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1106" y="3621878"/>
            <a:ext cx="2797969" cy="279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73984" y="2445248"/>
            <a:ext cx="6444031" cy="2353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advClick="0" spd="slow" p14:dur="1400">
        <p14:rippl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4"/>
          <p:cNvPicPr preferRelativeResize="0"/>
          <p:nvPr/>
        </p:nvPicPr>
        <p:blipFill rotWithShape="1">
          <a:blip r:embed="rId4">
            <a:alphaModFix/>
          </a:blip>
          <a:srcRect b="30361" l="32619" r="35357" t="50000"/>
          <a:stretch/>
        </p:blipFill>
        <p:spPr>
          <a:xfrm>
            <a:off x="1612386" y="1636956"/>
            <a:ext cx="8723086" cy="390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8562482" y="3556000"/>
            <a:ext cx="3726190" cy="372619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4"/>
          <p:cNvSpPr/>
          <p:nvPr/>
        </p:nvSpPr>
        <p:spPr>
          <a:xfrm>
            <a:off x="931401" y="257014"/>
            <a:ext cx="1008505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Điều tra, phát hiện những thứ có thể gây cháy trong nhà em theo gợi ý sau: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advClick="0" spd="slow" p14:dur="1400">
        <p14:doors dir="vert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106" y="-775594"/>
            <a:ext cx="9729787" cy="746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1106" y="3621878"/>
            <a:ext cx="2797969" cy="279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13019" y="2252370"/>
            <a:ext cx="6565961" cy="2353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 p14:dur="1500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106" y="-775594"/>
            <a:ext cx="9729787" cy="746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96748" y="2771775"/>
            <a:ext cx="7198504" cy="2328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1106" y="3784013"/>
            <a:ext cx="2797969" cy="279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2350" y="-2362200"/>
            <a:ext cx="8629650" cy="92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04732">
            <a:off x="-387806" y="-495302"/>
            <a:ext cx="3530600" cy="353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"/>
          <p:cNvPicPr preferRelativeResize="0"/>
          <p:nvPr/>
        </p:nvPicPr>
        <p:blipFill rotWithShape="1">
          <a:blip r:embed="rId5">
            <a:alphaModFix/>
          </a:blip>
          <a:srcRect b="11190" l="29124" r="32951" t="11075"/>
          <a:stretch/>
        </p:blipFill>
        <p:spPr>
          <a:xfrm>
            <a:off x="975300" y="1494906"/>
            <a:ext cx="3126047" cy="640761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/>
          <p:nvPr/>
        </p:nvSpPr>
        <p:spPr>
          <a:xfrm>
            <a:off x="4239211" y="2553850"/>
            <a:ext cx="727592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đã nhìn thấy cháy nhà trong thực tế hoặc trên truyền hình chưa? Theo em nguyên nhân nào dẫn đến cháy nhà?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35287" y="5213432"/>
            <a:ext cx="2628504" cy="1477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106" y="-775594"/>
            <a:ext cx="9729787" cy="746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63463" y="2820861"/>
            <a:ext cx="7119246" cy="233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1106" y="3621878"/>
            <a:ext cx="2797969" cy="279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>
    <p:wipe dir="l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4914" y="2447779"/>
            <a:ext cx="10054827" cy="571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772416">
            <a:off x="-663941" y="-712986"/>
            <a:ext cx="2675164" cy="2675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79400" y="3953022"/>
            <a:ext cx="2904978" cy="2904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55200" y="1936282"/>
            <a:ext cx="2489200" cy="24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"/>
          <p:cNvSpPr/>
          <p:nvPr/>
        </p:nvSpPr>
        <p:spPr>
          <a:xfrm>
            <a:off x="2801257" y="5405511"/>
            <a:ext cx="829854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1. Quan sát hình và cho biết:</a:t>
            </a:r>
            <a:endParaRPr/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Điều gì có thể xảy ra trong mỗi hình?</a:t>
            </a:r>
            <a:endParaRPr/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Những nguyên nhân nào dẫn đến cháy nhà?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1523815" y="265817"/>
            <a:ext cx="10512156" cy="460126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5"/>
          <p:cNvPicPr preferRelativeResize="0"/>
          <p:nvPr/>
        </p:nvPicPr>
        <p:blipFill rotWithShape="1">
          <a:blip r:embed="rId7">
            <a:alphaModFix/>
          </a:blip>
          <a:srcRect b="44396" l="28381" r="51503" t="31949"/>
          <a:stretch/>
        </p:blipFill>
        <p:spPr>
          <a:xfrm>
            <a:off x="1605742" y="346091"/>
            <a:ext cx="3450023" cy="2280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5"/>
          <p:cNvPicPr preferRelativeResize="0"/>
          <p:nvPr/>
        </p:nvPicPr>
        <p:blipFill rotWithShape="1">
          <a:blip r:embed="rId8">
            <a:alphaModFix/>
          </a:blip>
          <a:srcRect b="44396" l="50122" r="29762" t="31949"/>
          <a:stretch/>
        </p:blipFill>
        <p:spPr>
          <a:xfrm>
            <a:off x="6609663" y="354188"/>
            <a:ext cx="3450023" cy="2280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5"/>
          <p:cNvPicPr preferRelativeResize="0"/>
          <p:nvPr/>
        </p:nvPicPr>
        <p:blipFill rotWithShape="1">
          <a:blip r:embed="rId9">
            <a:alphaModFix/>
          </a:blip>
          <a:srcRect b="20741" l="29286" r="51503" t="55604"/>
          <a:stretch/>
        </p:blipFill>
        <p:spPr>
          <a:xfrm>
            <a:off x="1744381" y="2666321"/>
            <a:ext cx="3294743" cy="228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"/>
          <p:cNvPicPr preferRelativeResize="0"/>
          <p:nvPr/>
        </p:nvPicPr>
        <p:blipFill rotWithShape="1">
          <a:blip r:embed="rId10">
            <a:alphaModFix/>
          </a:blip>
          <a:srcRect b="21166" l="50122" r="29762" t="55179"/>
          <a:stretch/>
        </p:blipFill>
        <p:spPr>
          <a:xfrm>
            <a:off x="6626304" y="2586080"/>
            <a:ext cx="3450023" cy="228099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5"/>
          <p:cNvSpPr/>
          <p:nvPr/>
        </p:nvSpPr>
        <p:spPr>
          <a:xfrm>
            <a:off x="4889923" y="833686"/>
            <a:ext cx="160723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Đốt rác gần vật dễ cháy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9814856" y="701048"/>
            <a:ext cx="222111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Ổ điện chập do sử dụng nhiều thiết bị cùng lúc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4918800" y="2913357"/>
            <a:ext cx="1815829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Vừa sử dụng vừa sạc điện thoại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9919059" y="2791243"/>
            <a:ext cx="1815829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Để các thứ dễ cháy gần bếp lửa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advClick="0" spd="slow" p14:dur="1500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7081" y="-2654301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772416">
            <a:off x="-711199" y="-990601"/>
            <a:ext cx="3530600" cy="353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55200" y="1936282"/>
            <a:ext cx="2489200" cy="24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1337138" y="522245"/>
            <a:ext cx="3372316" cy="666136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6"/>
          <p:cNvSpPr/>
          <p:nvPr/>
        </p:nvSpPr>
        <p:spPr>
          <a:xfrm>
            <a:off x="4951627" y="1133678"/>
            <a:ext cx="560890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Những nguyên nhân nào khác dẫn đến cháy nhà?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4518268" y="3400609"/>
            <a:ext cx="6857999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vi-VN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1" i="1" lang="vi-VN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Có nhiều nguyên nhân gây hỏa hoạn do tính chủ quan và sơ xuất của con người: không cẩn thận khi đốt rác, trẻ em đùa nghịch với lửa hoặc không chú ý khi thắp hương, đốt vàng mã,...</a:t>
            </a:r>
            <a:endParaRPr b="1" i="1" sz="2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advClick="0"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7"/>
          <p:cNvSpPr/>
          <p:nvPr/>
        </p:nvSpPr>
        <p:spPr>
          <a:xfrm>
            <a:off x="1729573" y="230107"/>
            <a:ext cx="937622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Nêu những thiệt hại có thể xảy ra về người và tài sản do hỏa hoạn.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7"/>
          <p:cNvPicPr preferRelativeResize="0"/>
          <p:nvPr/>
        </p:nvPicPr>
        <p:blipFill rotWithShape="1">
          <a:blip r:embed="rId4">
            <a:alphaModFix/>
          </a:blip>
          <a:srcRect b="22315" l="43929" r="27856" t="47406"/>
          <a:stretch/>
        </p:blipFill>
        <p:spPr>
          <a:xfrm>
            <a:off x="3389075" y="3614765"/>
            <a:ext cx="4979761" cy="3126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hân chứng kể chuyện nhảy cửa sổ thoát đám cháy karaoke - Tuổi Trẻ Online" id="108" name="Google Shape;10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6672" y="2177615"/>
            <a:ext cx="3192403" cy="2836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P.HCM: Đốt giấy tờ gây cháy nhà làm 3 người mắc kẹt, 1 người chết - Tuổi  Trẻ Online" id="109" name="Google Shape;10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86146" y="1307325"/>
            <a:ext cx="4585619" cy="2407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găn ngừa những vụ cháy thương tâm - Báo Công an Nhân dân điện tử" id="110" name="Google Shape;11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68836" y="2996768"/>
            <a:ext cx="3735754" cy="258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>
    <p:randomBar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910283"/>
            <a:ext cx="3376823" cy="280458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8"/>
          <p:cNvSpPr/>
          <p:nvPr/>
        </p:nvSpPr>
        <p:spPr>
          <a:xfrm>
            <a:off x="1410259" y="257014"/>
            <a:ext cx="1008505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Mọi người trong hình đang làm gì? Nêu nhận xét của em về các cách ứng xử đó.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8"/>
          <p:cNvPicPr preferRelativeResize="0"/>
          <p:nvPr/>
        </p:nvPicPr>
        <p:blipFill rotWithShape="1">
          <a:blip r:embed="rId5">
            <a:alphaModFix/>
          </a:blip>
          <a:srcRect b="17868" l="26666" r="31905" t="19440"/>
          <a:stretch/>
        </p:blipFill>
        <p:spPr>
          <a:xfrm>
            <a:off x="3751002" y="1334232"/>
            <a:ext cx="6371771" cy="5421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808" y="-45710"/>
            <a:ext cx="844272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56584" y="2917371"/>
            <a:ext cx="4058394" cy="4058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9"/>
          <p:cNvPicPr preferRelativeResize="0"/>
          <p:nvPr/>
        </p:nvPicPr>
        <p:blipFill rotWithShape="1">
          <a:blip r:embed="rId5">
            <a:alphaModFix/>
          </a:blip>
          <a:srcRect b="48488" l="26666" r="51481" t="19440"/>
          <a:stretch/>
        </p:blipFill>
        <p:spPr>
          <a:xfrm>
            <a:off x="3910659" y="274689"/>
            <a:ext cx="5480083" cy="452186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9"/>
          <p:cNvSpPr/>
          <p:nvPr/>
        </p:nvSpPr>
        <p:spPr>
          <a:xfrm>
            <a:off x="2643973" y="4946568"/>
            <a:ext cx="93762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vi-V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Thoát khỏi đám cháy bằng các cách khác nhau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2018-06-17T04:53:58Z</dcterms:created>
  <dc:creator>Microsoft Office 用户</dc:creator>
</cp:coreProperties>
</file>